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62" r:id="rId4"/>
    <p:sldId id="256" r:id="rId5"/>
    <p:sldId id="257" r:id="rId6"/>
    <p:sldId id="258" r:id="rId7"/>
    <p:sldId id="260" r:id="rId8"/>
    <p:sldId id="264" r:id="rId9"/>
    <p:sldId id="263" r:id="rId10"/>
    <p:sldId id="265" r:id="rId11"/>
    <p:sldId id="261" r:id="rId12"/>
    <p:sldId id="266" r:id="rId13"/>
    <p:sldId id="25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E3277-6C92-4A4D-B121-EF25F2A8F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DCA1BE-220F-450F-9955-A69721AB2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A121E-B842-42C5-80D5-0DACF209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9904D7-E5E9-4991-96A6-C2010897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C0F7CF-D576-431F-BB66-4080587C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8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EA100-42E2-4C67-8218-873BE2F8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2E24B4-2F59-4B73-970A-97A2CCD85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DD38F4-4F5C-406B-B70E-FC59B528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49CF1-7D7D-462C-9AFC-DB843121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63CD3-BA0A-4A47-B65C-A84D70D9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7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8C7BF8-0670-4172-8F27-E5695BBFA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37680B-CEA7-40FE-A0E1-1DB049165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3F53D5-5091-46FB-AAAE-F8355CD6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23BC-0C95-42EF-8A76-840CB470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5B705-C190-46DA-B369-C305EA8E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5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105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1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83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2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76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8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7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1DD7F-B6BA-47A2-AD5F-61870687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098F3-8DC6-4DCF-A74D-81BE1A30A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9323E-A811-4241-AD12-B9FCCCEC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ADE76-C93D-46DD-BB65-D4B0D77A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592B9-2127-4AF8-B850-7AE20203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4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49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88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4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3789D-C31C-4F0B-9D50-9B90556E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9CF46C-AFE1-421A-8795-836FAA9A2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229B4-9E7F-4CE0-837E-EF3750A1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FB572-45F2-4F62-AAC7-B4939F91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8AAA0-0BCD-4FCA-8C68-FAA8CE19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4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E3F93-F2E3-4B91-BE5E-6CB00FE8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1FE46-7C0E-433C-8360-EDEF5316C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296A1-6EE1-4A2F-A69D-EF9F80FA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56459D-7814-4AA6-A556-3AAA04CA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E47C80-1A96-4B55-9592-12F16029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1F252B-3F18-473C-8D9E-F76127BC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7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4BD42-BEC1-49CC-AADB-95E77639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D70F7-166E-4B7B-A13B-6E1E7CA40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1E5B0-EE23-47F5-AD12-0B56574EF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C2AADF-E902-400E-B81E-282D4BFB6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DED02F-6C58-439F-B73D-AE7B16699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8ED472-3BA8-4BA5-A331-01B99A39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65628C-72CA-4827-8937-05013685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37E30C-36A1-4465-9D01-EF97AEA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0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AB79B-1437-465C-BEBC-7C2EB5D5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5E167D-4D8E-4D65-8BE7-DEFC05B3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FB6772-34FB-402A-93C3-311555DA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AF4FF2-498B-41A4-BF3D-53716424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2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BD3D22-4C13-465C-B1C7-B7EB075B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757AE1-7EB2-42ED-8C83-0A13473D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C92007-5C5D-4333-8AB6-0DE45E9D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5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0D246-0AD0-410E-B396-FC4FADBE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17F52-073B-48B4-8504-6AB7D0EFC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C9E7D-BA6A-4682-A6E8-EF6DC0685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2159D-4BD4-4A31-9B34-D7A1649B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A0955F-EB8F-42F8-BD22-2C7C299B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955452-464F-4274-AC6A-6273B51E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4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69772-487D-4BB4-BF96-F0918D3C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FE3F2-D754-4388-8C2B-EC29448B8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A8F726-3207-4E2F-B910-27BD35799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5E1CF-7BBA-4074-A16F-06D6D6B69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0EAD5-4289-4A3E-B881-5F489B95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F59991-A8A2-4408-A9DD-9B28264E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17788-6CAB-4EA6-BD8E-C822FA00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69F471-7B42-4A4A-AE61-9FCC06352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6BA3F-FC5F-43FB-9E21-0F4890204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78BAD-E900-4A17-B7CE-510F6DCCA858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92A6E-0F8D-419E-B134-27212AC2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53B52-942B-458B-A4E0-BC144A8AF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35209-C763-4BEF-87EF-087EBE6B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9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42B32-D039-45FC-A62D-A7973C859D1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82A6C-3A2A-480B-8A50-CCF795946B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6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065905-AB38-4875-A377-A6B468320641}"/>
              </a:ext>
            </a:extLst>
          </p:cNvPr>
          <p:cNvSpPr/>
          <p:nvPr/>
        </p:nvSpPr>
        <p:spPr>
          <a:xfrm>
            <a:off x="1668545" y="500415"/>
            <a:ext cx="920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dirty="0">
                <a:latin typeface="Arial" panose="020B0604020202020204" pitchFamily="34" charset="0"/>
              </a:rPr>
              <a:t>детский сад № 14</a:t>
            </a:r>
            <a:r>
              <a:rPr lang="ru-RU" dirty="0"/>
              <a:t> </a:t>
            </a:r>
            <a:r>
              <a:rPr lang="ru-RU" dirty="0">
                <a:latin typeface="Arial" panose="020B0604020202020204" pitchFamily="34" charset="0"/>
              </a:rPr>
              <a:t>компенсирующего вида </a:t>
            </a:r>
          </a:p>
          <a:p>
            <a:pPr algn="ctr"/>
            <a:r>
              <a:rPr lang="ru-RU" dirty="0">
                <a:latin typeface="Arial" panose="020B0604020202020204" pitchFamily="34" charset="0"/>
              </a:rPr>
              <a:t>Василеостровского района Санкт-Петербурга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1F8E09-D81B-4142-907D-E5AF4F1EEC3B}"/>
              </a:ext>
            </a:extLst>
          </p:cNvPr>
          <p:cNvSpPr/>
          <p:nvPr/>
        </p:nvSpPr>
        <p:spPr>
          <a:xfrm>
            <a:off x="1668545" y="2686357"/>
            <a:ext cx="9115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ко Дню родного языка: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знанию сказок, былин и других произведений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устного народного творчества.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F5860B-41E0-4CDE-B8A2-B29CB7785F8D}"/>
              </a:ext>
            </a:extLst>
          </p:cNvPr>
          <p:cNvGrpSpPr/>
          <p:nvPr/>
        </p:nvGrpSpPr>
        <p:grpSpPr>
          <a:xfrm>
            <a:off x="355444" y="4414510"/>
            <a:ext cx="11308683" cy="2252668"/>
            <a:chOff x="227428" y="4414510"/>
            <a:chExt cx="11308683" cy="22526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D177000-C927-4901-AFBD-B6A024E35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" t="41925" r="1572" b="7766"/>
            <a:stretch/>
          </p:blipFill>
          <p:spPr>
            <a:xfrm>
              <a:off x="3165475" y="4414510"/>
              <a:ext cx="5184742" cy="225266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EAF62C8-5E1C-40A8-81D6-A22E3B464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9" t="80069" r="5412" b="8659"/>
            <a:stretch/>
          </p:blipFill>
          <p:spPr>
            <a:xfrm flipH="1">
              <a:off x="227428" y="6113720"/>
              <a:ext cx="3266148" cy="49063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FC64D36-D166-41A0-ADE3-AE6B7184B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9" t="80069" r="5412" b="8659"/>
            <a:stretch/>
          </p:blipFill>
          <p:spPr>
            <a:xfrm>
              <a:off x="8066752" y="6098456"/>
              <a:ext cx="3469359" cy="521157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0C663-CE8F-4444-992C-F571787E2F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9" t="12356" r="5620" b="12250"/>
          <a:stretch/>
        </p:blipFill>
        <p:spPr>
          <a:xfrm>
            <a:off x="10514057" y="500416"/>
            <a:ext cx="1150070" cy="56841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90B7DF-E510-4698-BA0E-EFEF2DE6D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9" t="12356" r="5620" b="12250"/>
          <a:stretch/>
        </p:blipFill>
        <p:spPr>
          <a:xfrm flipH="1">
            <a:off x="355444" y="500416"/>
            <a:ext cx="1249080" cy="56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0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2F36A-AE76-462C-BCA7-8BCCC93E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из картинок относится к поговорке: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«Своя ноша не тянет».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9A83-7784-45AC-BC30-F9324EDD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r="921" b="21585"/>
          <a:stretch/>
        </p:blipFill>
        <p:spPr>
          <a:xfrm>
            <a:off x="8324149" y="2630460"/>
            <a:ext cx="3465254" cy="3289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F62E3-3973-4BE8-84AD-9C070E69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24678"/>
          <a:stretch/>
        </p:blipFill>
        <p:spPr>
          <a:xfrm>
            <a:off x="4493895" y="2115658"/>
            <a:ext cx="3630265" cy="3289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7189C0-92CF-45B9-9CAC-FB49B04BA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 r="1149" b="21585"/>
          <a:stretch/>
        </p:blipFill>
        <p:spPr>
          <a:xfrm>
            <a:off x="828651" y="1346936"/>
            <a:ext cx="3465255" cy="32899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75C545-8FAB-4107-8B2F-BBBA434B1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65" b="90848" l="5250" r="93938">
                        <a14:foregroundMark x1="12250" y1="45491" x2="12625" y2="46164"/>
                        <a14:foregroundMark x1="11875" y1="56191" x2="10313" y2="63122"/>
                        <a14:foregroundMark x1="6750" y1="61306" x2="11875" y2="64334"/>
                        <a14:foregroundMark x1="56313" y1="44280" x2="52625" y2="51548"/>
                        <a14:foregroundMark x1="41250" y1="43742" x2="38563" y2="43876"/>
                        <a14:foregroundMark x1="87063" y1="56191" x2="84875" y2="59219"/>
                        <a14:foregroundMark x1="89250" y1="60363" x2="86688" y2="63930"/>
                        <a14:foregroundMark x1="92313" y1="65680" x2="91125" y2="79475"/>
                        <a14:foregroundMark x1="93813" y1="81225" x2="90000" y2="81090"/>
                        <a14:foregroundMark x1="20563" y1="81629" x2="6813" y2="80956"/>
                        <a14:foregroundMark x1="6813" y1="80956" x2="5250" y2="76178"/>
                        <a14:foregroundMark x1="4625" y1="85195" x2="19688" y2="89502"/>
                        <a14:foregroundMark x1="19688" y1="89502" x2="49875" y2="90848"/>
                        <a14:foregroundMark x1="49875" y1="90848" x2="57063" y2="90579"/>
                        <a14:foregroundMark x1="57063" y1="90579" x2="64125" y2="90848"/>
                        <a14:foregroundMark x1="64125" y1="90848" x2="92750" y2="86878"/>
                        <a14:foregroundMark x1="92750" y1="86878" x2="93063" y2="86608"/>
                        <a14:foregroundMark x1="56563" y1="42732" x2="54875" y2="43607"/>
                        <a14:foregroundMark x1="10188" y1="62248" x2="7500" y2="61575"/>
                        <a14:foregroundMark x1="93938" y1="84118" x2="93938" y2="8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" t="41925" r="1572" b="7766"/>
          <a:stretch/>
        </p:blipFill>
        <p:spPr>
          <a:xfrm>
            <a:off x="716158" y="4767382"/>
            <a:ext cx="3609718" cy="1759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8F29D-D512-434E-AF6E-43DD7CB4D0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65" b="90848" l="5250" r="93938">
                        <a14:foregroundMark x1="12250" y1="45491" x2="12625" y2="46164"/>
                        <a14:foregroundMark x1="11875" y1="56191" x2="10313" y2="63122"/>
                        <a14:foregroundMark x1="6750" y1="61306" x2="11875" y2="64334"/>
                        <a14:foregroundMark x1="56313" y1="44280" x2="52625" y2="51548"/>
                        <a14:foregroundMark x1="41250" y1="43742" x2="38563" y2="43876"/>
                        <a14:foregroundMark x1="87063" y1="56191" x2="84875" y2="59219"/>
                        <a14:foregroundMark x1="89250" y1="60363" x2="86688" y2="63930"/>
                        <a14:foregroundMark x1="92313" y1="65680" x2="91125" y2="79475"/>
                        <a14:foregroundMark x1="93813" y1="81225" x2="90000" y2="81090"/>
                        <a14:foregroundMark x1="20563" y1="81629" x2="6813" y2="80956"/>
                        <a14:foregroundMark x1="6813" y1="80956" x2="5250" y2="76178"/>
                        <a14:foregroundMark x1="4625" y1="85195" x2="19688" y2="89502"/>
                        <a14:foregroundMark x1="19688" y1="89502" x2="49875" y2="90848"/>
                        <a14:foregroundMark x1="49875" y1="90848" x2="57063" y2="90579"/>
                        <a14:foregroundMark x1="57063" y1="90579" x2="64125" y2="90848"/>
                        <a14:foregroundMark x1="64125" y1="90848" x2="92750" y2="86878"/>
                        <a14:foregroundMark x1="92750" y1="86878" x2="93063" y2="86608"/>
                        <a14:foregroundMark x1="56563" y1="42732" x2="54875" y2="43607"/>
                        <a14:foregroundMark x1="10188" y1="62248" x2="7500" y2="61575"/>
                        <a14:foregroundMark x1="93938" y1="84118" x2="93938" y2="8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" t="80069" r="5412" b="8659"/>
          <a:stretch/>
        </p:blipFill>
        <p:spPr>
          <a:xfrm>
            <a:off x="4112073" y="6098043"/>
            <a:ext cx="3573390" cy="4064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FDD4B7-D30B-464D-B67C-A0DEEE60AF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65" b="90848" l="5250" r="93938">
                        <a14:foregroundMark x1="12250" y1="45491" x2="12625" y2="46164"/>
                        <a14:foregroundMark x1="11875" y1="56191" x2="10313" y2="63122"/>
                        <a14:foregroundMark x1="6750" y1="61306" x2="11875" y2="64334"/>
                        <a14:foregroundMark x1="56313" y1="44280" x2="52625" y2="51548"/>
                        <a14:foregroundMark x1="41250" y1="43742" x2="38563" y2="43876"/>
                        <a14:foregroundMark x1="87063" y1="56191" x2="84875" y2="59219"/>
                        <a14:foregroundMark x1="89250" y1="60363" x2="86688" y2="63930"/>
                        <a14:foregroundMark x1="92313" y1="65680" x2="91125" y2="79475"/>
                        <a14:foregroundMark x1="93813" y1="81225" x2="90000" y2="81090"/>
                        <a14:foregroundMark x1="20563" y1="81629" x2="6813" y2="80956"/>
                        <a14:foregroundMark x1="6813" y1="80956" x2="5250" y2="76178"/>
                        <a14:foregroundMark x1="4625" y1="85195" x2="19688" y2="89502"/>
                        <a14:foregroundMark x1="19688" y1="89502" x2="49875" y2="90848"/>
                        <a14:foregroundMark x1="49875" y1="90848" x2="57063" y2="90579"/>
                        <a14:foregroundMark x1="57063" y1="90579" x2="64125" y2="90848"/>
                        <a14:foregroundMark x1="64125" y1="90848" x2="92750" y2="86878"/>
                        <a14:foregroundMark x1="92750" y1="86878" x2="93063" y2="86608"/>
                        <a14:foregroundMark x1="56563" y1="42732" x2="54875" y2="43607"/>
                        <a14:foregroundMark x1="10188" y1="62248" x2="7500" y2="61575"/>
                        <a14:foregroundMark x1="93938" y1="84118" x2="93938" y2="8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" t="80069" r="5412" b="8659"/>
          <a:stretch/>
        </p:blipFill>
        <p:spPr>
          <a:xfrm>
            <a:off x="7583055" y="6091574"/>
            <a:ext cx="3630266" cy="4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31302 -0.19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592" y="365125"/>
            <a:ext cx="11280742" cy="103004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строки, к  какому жанру они относятся ….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30744D-5620-4949-9350-87891886B22C}"/>
              </a:ext>
            </a:extLst>
          </p:cNvPr>
          <p:cNvSpPr/>
          <p:nvPr/>
        </p:nvSpPr>
        <p:spPr>
          <a:xfrm>
            <a:off x="549897" y="472817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Котенька-коток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серенький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Баю-бай, баю-бай.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 серенький, лапки беленькие,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Баю-бай, баю-бай.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Лапки беленькие, ушки черненькие,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Баю-бай, баю-бай.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CA958A4-BBEE-420A-B5D4-7F41213A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2" y="1511102"/>
            <a:ext cx="4745178" cy="32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1D23E69-6708-44BA-9971-5727CA45DB3E}"/>
              </a:ext>
            </a:extLst>
          </p:cNvPr>
          <p:cNvGrpSpPr/>
          <p:nvPr/>
        </p:nvGrpSpPr>
        <p:grpSpPr>
          <a:xfrm>
            <a:off x="7022969" y="3242821"/>
            <a:ext cx="2875175" cy="542075"/>
            <a:chOff x="7022969" y="3242821"/>
            <a:chExt cx="2875175" cy="542075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620FC4E-5C5D-4AC7-A0DD-39A83A4D7D53}"/>
                </a:ext>
              </a:extLst>
            </p:cNvPr>
            <p:cNvSpPr/>
            <p:nvPr/>
          </p:nvSpPr>
          <p:spPr>
            <a:xfrm>
              <a:off x="7022969" y="3242821"/>
              <a:ext cx="2875175" cy="5232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1A115E-55CB-4882-A2F1-C9527B01E838}"/>
                </a:ext>
              </a:extLst>
            </p:cNvPr>
            <p:cNvSpPr txBox="1"/>
            <p:nvPr/>
          </p:nvSpPr>
          <p:spPr>
            <a:xfrm>
              <a:off x="7634892" y="3261676"/>
              <a:ext cx="2216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Считалка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8A43FC0-794D-4710-9B7E-C9BF81585D8E}"/>
              </a:ext>
            </a:extLst>
          </p:cNvPr>
          <p:cNvGrpSpPr/>
          <p:nvPr/>
        </p:nvGrpSpPr>
        <p:grpSpPr>
          <a:xfrm>
            <a:off x="7022969" y="4728172"/>
            <a:ext cx="2875175" cy="546752"/>
            <a:chOff x="7011328" y="4708724"/>
            <a:chExt cx="2875175" cy="54675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55AC4FE-AABD-4D8A-8163-487F5C657564}"/>
                </a:ext>
              </a:extLst>
            </p:cNvPr>
            <p:cNvSpPr/>
            <p:nvPr/>
          </p:nvSpPr>
          <p:spPr>
            <a:xfrm>
              <a:off x="7011328" y="4708724"/>
              <a:ext cx="2875175" cy="5232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EFD4AD-DC09-4267-881D-8C0CB68366BE}"/>
                </a:ext>
              </a:extLst>
            </p:cNvPr>
            <p:cNvSpPr txBox="1"/>
            <p:nvPr/>
          </p:nvSpPr>
          <p:spPr>
            <a:xfrm>
              <a:off x="7154944" y="4732256"/>
              <a:ext cx="2531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Колыбельная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99BD4F-C3C6-4420-B489-855978BB4C2B}"/>
              </a:ext>
            </a:extLst>
          </p:cNvPr>
          <p:cNvGrpSpPr/>
          <p:nvPr/>
        </p:nvGrpSpPr>
        <p:grpSpPr>
          <a:xfrm>
            <a:off x="7022969" y="1735028"/>
            <a:ext cx="2875175" cy="565111"/>
            <a:chOff x="7022969" y="1735028"/>
            <a:chExt cx="2875175" cy="565111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2F3016F-F6E2-457E-B89B-CD79F42B43D2}"/>
                </a:ext>
              </a:extLst>
            </p:cNvPr>
            <p:cNvSpPr/>
            <p:nvPr/>
          </p:nvSpPr>
          <p:spPr>
            <a:xfrm>
              <a:off x="7022969" y="1776918"/>
              <a:ext cx="2875175" cy="5232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D9B8EE-2C1A-416E-8F35-D8F8A3B049BC}"/>
                </a:ext>
              </a:extLst>
            </p:cNvPr>
            <p:cNvSpPr txBox="1"/>
            <p:nvPr/>
          </p:nvSpPr>
          <p:spPr>
            <a:xfrm>
              <a:off x="7935740" y="1735028"/>
              <a:ext cx="16149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Сказка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3D17241-390A-4CBB-9260-C73EFE5C809B}"/>
              </a:ext>
            </a:extLst>
          </p:cNvPr>
          <p:cNvGrpSpPr/>
          <p:nvPr/>
        </p:nvGrpSpPr>
        <p:grpSpPr>
          <a:xfrm>
            <a:off x="4846138" y="439772"/>
            <a:ext cx="6795965" cy="6206126"/>
            <a:chOff x="4846138" y="439772"/>
            <a:chExt cx="6795965" cy="620612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9DBA2FB-CDA8-4E94-849C-EE6671B03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38" b="92938" l="4052" r="92328">
                          <a14:foregroundMark x1="4569" y1="9750" x2="87155" y2="9813"/>
                          <a14:foregroundMark x1="87155" y1="9813" x2="88362" y2="9500"/>
                          <a14:foregroundMark x1="4914" y1="7125" x2="38017" y2="4750"/>
                          <a14:foregroundMark x1="38017" y1="4750" x2="59138" y2="6625"/>
                          <a14:foregroundMark x1="59138" y1="6625" x2="82414" y2="5438"/>
                          <a14:foregroundMark x1="82414" y1="5438" x2="89224" y2="6063"/>
                          <a14:foregroundMark x1="4052" y1="7375" x2="4224" y2="11063"/>
                          <a14:foregroundMark x1="83276" y1="17438" x2="80172" y2="20188"/>
                          <a14:foregroundMark x1="88879" y1="26125" x2="78707" y2="34063"/>
                          <a14:foregroundMark x1="92328" y1="14000" x2="90431" y2="21000"/>
                          <a14:foregroundMark x1="90431" y1="21000" x2="91810" y2="35500"/>
                          <a14:foregroundMark x1="91810" y1="35500" x2="90690" y2="42813"/>
                          <a14:foregroundMark x1="90690" y1="42813" x2="86379" y2="42125"/>
                          <a14:foregroundMark x1="77759" y1="42625" x2="76552" y2="45813"/>
                          <a14:foregroundMark x1="80345" y1="42250" x2="76897" y2="42000"/>
                          <a14:foregroundMark x1="81810" y1="36438" x2="81810" y2="36438"/>
                          <a14:foregroundMark x1="80172" y1="39063" x2="80172" y2="39063"/>
                          <a14:foregroundMark x1="84914" y1="54250" x2="77069" y2="52250"/>
                          <a14:foregroundMark x1="84138" y1="58625" x2="79224" y2="61625"/>
                          <a14:foregroundMark x1="75086" y1="54937" x2="75948" y2="58062"/>
                          <a14:foregroundMark x1="81810" y1="47125" x2="81810" y2="47125"/>
                          <a14:foregroundMark x1="81638" y1="80125" x2="76552" y2="77250"/>
                          <a14:foregroundMark x1="91983" y1="87938" x2="69914" y2="90625"/>
                          <a14:foregroundMark x1="69914" y1="90625" x2="7500" y2="89938"/>
                          <a14:foregroundMark x1="7500" y1="89938" x2="6207" y2="90438"/>
                          <a14:foregroundMark x1="83103" y1="68625" x2="92328" y2="78250"/>
                          <a14:foregroundMark x1="14052" y1="93188" x2="23707" y2="92375"/>
                          <a14:foregroundMark x1="23707" y1="92375" x2="37328" y2="92938"/>
                          <a14:foregroundMark x1="77414" y1="27187" x2="77759" y2="27750"/>
                          <a14:foregroundMark x1="77586" y1="27437" x2="76293" y2="30125"/>
                          <a14:foregroundMark x1="84310" y1="36688" x2="84138" y2="37375"/>
                          <a14:foregroundMark x1="85431" y1="61625" x2="86724" y2="6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79" t="12356" r="5620" b="12250"/>
            <a:stretch/>
          </p:blipFill>
          <p:spPr>
            <a:xfrm>
              <a:off x="10463417" y="439772"/>
              <a:ext cx="1150070" cy="560609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BE7B447-E719-4A5A-9BF5-BFF28B957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" t="80069" r="5412" b="8659"/>
            <a:stretch/>
          </p:blipFill>
          <p:spPr>
            <a:xfrm>
              <a:off x="4846138" y="5872900"/>
              <a:ext cx="6795965" cy="772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1135 L -0.36797 -0.0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1243A4-4900-4446-AE91-10ED3BB8A9B1}"/>
              </a:ext>
            </a:extLst>
          </p:cNvPr>
          <p:cNvGrpSpPr/>
          <p:nvPr/>
        </p:nvGrpSpPr>
        <p:grpSpPr>
          <a:xfrm>
            <a:off x="683098" y="4941387"/>
            <a:ext cx="10030730" cy="1821410"/>
            <a:chOff x="683098" y="4941387"/>
            <a:chExt cx="10030730" cy="182141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030937D-A317-4B02-8A1D-9D5187EAB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10963" y1="79875" x2="12593" y2="77688"/>
                          <a14:foregroundMark x1="8370" y1="78375" x2="6889" y2="84125"/>
                          <a14:foregroundMark x1="91407" y1="84375" x2="91111" y2="8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 t="73127" b="5842"/>
            <a:stretch/>
          </p:blipFill>
          <p:spPr>
            <a:xfrm>
              <a:off x="2885265" y="4941387"/>
              <a:ext cx="5708691" cy="1442301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E384A14-A93C-4ADB-9116-FA233F8D5FBC}"/>
                </a:ext>
              </a:extLst>
            </p:cNvPr>
            <p:cNvGrpSpPr/>
            <p:nvPr/>
          </p:nvGrpSpPr>
          <p:grpSpPr>
            <a:xfrm>
              <a:off x="683098" y="6187651"/>
              <a:ext cx="10030730" cy="575146"/>
              <a:chOff x="838199" y="1304189"/>
              <a:chExt cx="10030730" cy="575146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520A5512-400C-4310-AD8E-4DDAB5E5B7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2665" b="90848" l="5250" r="93938">
                            <a14:foregroundMark x1="12250" y1="45491" x2="12625" y2="46164"/>
                            <a14:foregroundMark x1="11875" y1="56191" x2="10313" y2="63122"/>
                            <a14:foregroundMark x1="6750" y1="61306" x2="11875" y2="64334"/>
                            <a14:foregroundMark x1="56313" y1="44280" x2="52625" y2="51548"/>
                            <a14:foregroundMark x1="41250" y1="43742" x2="38563" y2="43876"/>
                            <a14:foregroundMark x1="87063" y1="56191" x2="84875" y2="59219"/>
                            <a14:foregroundMark x1="89250" y1="60363" x2="86688" y2="63930"/>
                            <a14:foregroundMark x1="92313" y1="65680" x2="91125" y2="79475"/>
                            <a14:foregroundMark x1="93813" y1="81225" x2="90000" y2="81090"/>
                            <a14:foregroundMark x1="20563" y1="81629" x2="6813" y2="80956"/>
                            <a14:foregroundMark x1="6813" y1="80956" x2="5250" y2="76178"/>
                            <a14:foregroundMark x1="4625" y1="85195" x2="19688" y2="89502"/>
                            <a14:foregroundMark x1="19688" y1="89502" x2="49875" y2="90848"/>
                            <a14:foregroundMark x1="49875" y1="90848" x2="57063" y2="90579"/>
                            <a14:foregroundMark x1="57063" y1="90579" x2="64125" y2="90848"/>
                            <a14:foregroundMark x1="64125" y1="90848" x2="92750" y2="86878"/>
                            <a14:foregroundMark x1="92750" y1="86878" x2="93063" y2="86608"/>
                            <a14:foregroundMark x1="56563" y1="42732" x2="54875" y2="43607"/>
                            <a14:foregroundMark x1="10188" y1="62248" x2="7500" y2="61575"/>
                            <a14:foregroundMark x1="93938" y1="84118" x2="93938" y2="86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2" t="80069" r="5412" b="8659"/>
              <a:stretch/>
            </p:blipFill>
            <p:spPr>
              <a:xfrm>
                <a:off x="838199" y="1304189"/>
                <a:ext cx="5056513" cy="575146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3A41CB43-6CEC-4ABE-8B22-322CD83B8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2665" b="90848" l="5250" r="93938">
                            <a14:foregroundMark x1="12250" y1="45491" x2="12625" y2="46164"/>
                            <a14:foregroundMark x1="11875" y1="56191" x2="10313" y2="63122"/>
                            <a14:foregroundMark x1="6750" y1="61306" x2="11875" y2="64334"/>
                            <a14:foregroundMark x1="56313" y1="44280" x2="52625" y2="51548"/>
                            <a14:foregroundMark x1="41250" y1="43742" x2="38563" y2="43876"/>
                            <a14:foregroundMark x1="87063" y1="56191" x2="84875" y2="59219"/>
                            <a14:foregroundMark x1="89250" y1="60363" x2="86688" y2="63930"/>
                            <a14:foregroundMark x1="92313" y1="65680" x2="91125" y2="79475"/>
                            <a14:foregroundMark x1="93813" y1="81225" x2="90000" y2="81090"/>
                            <a14:foregroundMark x1="20563" y1="81629" x2="6813" y2="80956"/>
                            <a14:foregroundMark x1="6813" y1="80956" x2="5250" y2="76178"/>
                            <a14:foregroundMark x1="4625" y1="85195" x2="19688" y2="89502"/>
                            <a14:foregroundMark x1="19688" y1="89502" x2="49875" y2="90848"/>
                            <a14:foregroundMark x1="49875" y1="90848" x2="57063" y2="90579"/>
                            <a14:foregroundMark x1="57063" y1="90579" x2="64125" y2="90848"/>
                            <a14:foregroundMark x1="64125" y1="90848" x2="92750" y2="86878"/>
                            <a14:foregroundMark x1="92750" y1="86878" x2="93063" y2="86608"/>
                            <a14:foregroundMark x1="56563" y1="42732" x2="54875" y2="43607"/>
                            <a14:foregroundMark x1="10188" y1="62248" x2="7500" y2="61575"/>
                            <a14:foregroundMark x1="93938" y1="84118" x2="93938" y2="86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2" t="80069" r="5412" b="8659"/>
              <a:stretch/>
            </p:blipFill>
            <p:spPr>
              <a:xfrm>
                <a:off x="5812416" y="1304189"/>
                <a:ext cx="5056513" cy="575146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63B375-7DB9-4F9D-B637-6351106FF22D}"/>
              </a:ext>
            </a:extLst>
          </p:cNvPr>
          <p:cNvSpPr txBox="1"/>
          <p:nvPr/>
        </p:nvSpPr>
        <p:spPr>
          <a:xfrm>
            <a:off x="924232" y="2182762"/>
            <a:ext cx="10343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ПРОШЛИ ВИКТОРИНУ!</a:t>
            </a:r>
          </a:p>
        </p:txBody>
      </p:sp>
    </p:spTree>
    <p:extLst>
      <p:ext uri="{BB962C8B-B14F-4D97-AF65-F5344CB8AC3E}">
        <p14:creationId xmlns:p14="http://schemas.microsoft.com/office/powerpoint/2010/main" val="140530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23" y="1272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«Ох, уж эти сказки».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знают все. А знаете ли их вы, сейчас проверим. Назовите сказки, отрывки из которых вы услышите.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887" y="1588168"/>
            <a:ext cx="5562600" cy="4007139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«Журавль стук - стук носом по тарелке. Стучал-стучал - ничего не помогает». (Лиса и журавль)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«Кто, кто в теремочке живет? Кто, кто в невысоком живет?» (Теремок)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садись на пенек, не ешь пирожок» (Маша и медведь)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 лиса сидит и приговаривает : Битый небитого везет». (Волк и лиса)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«Зашел Иван Царевич в топкое болото. Смотрит, сидит лягушка:…» (Царевна - лягушка)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«Мышка пробежала, хвостиком махнула:….» (Курочка Ряба)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«Отворили козлята дверь, волк вбежал в избу и всех козлят съел:» (Волк и семеро козлят)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«Мужик, я тебя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заломаю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ломай меня,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медведушка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:..» (Мужик и медведь)</a:t>
            </a:r>
          </a:p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7052" r="2658" b="12210"/>
          <a:stretch/>
        </p:blipFill>
        <p:spPr>
          <a:xfrm>
            <a:off x="6400800" y="1825625"/>
            <a:ext cx="5529946" cy="35287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96336"/>
            <a:ext cx="5481208" cy="3225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15" y="1825625"/>
            <a:ext cx="4829837" cy="46150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96" y="2096336"/>
            <a:ext cx="4755856" cy="3801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47" y="1588168"/>
            <a:ext cx="3923376" cy="4571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24" y="2096336"/>
            <a:ext cx="5480176" cy="3082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76" y="2096336"/>
            <a:ext cx="5205513" cy="3369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76" y="2117653"/>
            <a:ext cx="5461857" cy="33481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30937D-A317-4B02-8A1D-9D5187EAB0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88" b="92000" l="6889" r="91407">
                        <a14:foregroundMark x1="28074" y1="79063" x2="36222" y2="86063"/>
                        <a14:foregroundMark x1="47259" y1="77813" x2="47926" y2="77375"/>
                        <a14:foregroundMark x1="52815" y1="77125" x2="50519" y2="77688"/>
                        <a14:foregroundMark x1="56074" y1="79750" x2="55926" y2="78063"/>
                        <a14:foregroundMark x1="38963" y1="79188" x2="39481" y2="78750"/>
                        <a14:foregroundMark x1="10963" y1="79875" x2="12593" y2="77688"/>
                        <a14:foregroundMark x1="8370" y1="78375" x2="6889" y2="84125"/>
                        <a14:foregroundMark x1="91407" y1="84375" x2="91111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" t="73127" b="5842"/>
          <a:stretch/>
        </p:blipFill>
        <p:spPr>
          <a:xfrm>
            <a:off x="858635" y="5343435"/>
            <a:ext cx="5708691" cy="14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1B29FD-E6E1-464F-AB7D-816DADB06F05}"/>
              </a:ext>
            </a:extLst>
          </p:cNvPr>
          <p:cNvSpPr txBox="1"/>
          <p:nvPr/>
        </p:nvSpPr>
        <p:spPr>
          <a:xfrm>
            <a:off x="3074381" y="196839"/>
            <a:ext cx="6172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какие сказки бывают по типу.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 и назови бытовые сказки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E96FBC-49BA-452B-B809-DCB19A2B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0" y="1611701"/>
            <a:ext cx="3897591" cy="3058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86A52-DE9A-45BB-BF16-5692B9F3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39" y="1590444"/>
            <a:ext cx="4126237" cy="30946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99135E-8CD8-4718-A3AB-8D85CFBC9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91" y="1611701"/>
            <a:ext cx="3058998" cy="305899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E8B2D22-4102-4745-8C2C-1E8114703EA9}"/>
              </a:ext>
            </a:extLst>
          </p:cNvPr>
          <p:cNvGrpSpPr/>
          <p:nvPr/>
        </p:nvGrpSpPr>
        <p:grpSpPr>
          <a:xfrm>
            <a:off x="755943" y="5131454"/>
            <a:ext cx="10872780" cy="1456724"/>
            <a:chOff x="755943" y="5131454"/>
            <a:chExt cx="10872780" cy="1456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7D530EA-2DA4-471C-A4D4-E7015E71A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10963" y1="79875" x2="12593" y2="77688"/>
                          <a14:foregroundMark x1="8370" y1="78375" x2="6889" y2="84125"/>
                          <a14:foregroundMark x1="91407" y1="84375" x2="91111" y2="8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 t="73127" b="5842"/>
            <a:stretch/>
          </p:blipFill>
          <p:spPr>
            <a:xfrm>
              <a:off x="755943" y="5131454"/>
              <a:ext cx="5671338" cy="144230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9190669-3420-40FB-B1B4-AFF48685D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10963" y1="79875" x2="12593" y2="77688"/>
                          <a14:foregroundMark x1="8370" y1="78375" x2="6889" y2="84125"/>
                          <a14:foregroundMark x1="91407" y1="84375" x2="91111" y2="8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 t="73127" b="5842"/>
            <a:stretch/>
          </p:blipFill>
          <p:spPr>
            <a:xfrm>
              <a:off x="5920032" y="5145877"/>
              <a:ext cx="5708691" cy="1442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803E7-3C14-464F-A318-0C05CC45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391" y="190822"/>
            <a:ext cx="6494485" cy="106350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сказки о животных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C215D7-0825-4E57-A2F1-02E9625489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81" y="1629386"/>
            <a:ext cx="4393507" cy="26116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B88828-B9B4-4333-B925-FE793936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95" y="1629386"/>
            <a:ext cx="2604069" cy="32498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72C439-F190-4318-AB9C-86AC9CEA86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t="358" r="12674" b="1273"/>
          <a:stretch/>
        </p:blipFill>
        <p:spPr>
          <a:xfrm>
            <a:off x="219250" y="1629386"/>
            <a:ext cx="3930977" cy="291288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E9796A5-0036-4F67-BA05-6C2EDDCA45BF}"/>
              </a:ext>
            </a:extLst>
          </p:cNvPr>
          <p:cNvGrpSpPr/>
          <p:nvPr/>
        </p:nvGrpSpPr>
        <p:grpSpPr>
          <a:xfrm>
            <a:off x="355444" y="4414510"/>
            <a:ext cx="11308683" cy="2252668"/>
            <a:chOff x="227428" y="4414510"/>
            <a:chExt cx="11308683" cy="225266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704D0B-54A9-414A-A81A-A1F78B32F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" t="41925" r="1572" b="7766"/>
            <a:stretch/>
          </p:blipFill>
          <p:spPr>
            <a:xfrm>
              <a:off x="3165475" y="4414510"/>
              <a:ext cx="5184742" cy="225266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C38EE52-50D4-4622-9B71-8EBB69B88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9" t="80069" r="5412" b="8659"/>
            <a:stretch/>
          </p:blipFill>
          <p:spPr>
            <a:xfrm flipH="1">
              <a:off x="227428" y="6113720"/>
              <a:ext cx="3266148" cy="49063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834D032-7F6C-4453-84B7-F844F8A61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9" t="80069" r="5412" b="8659"/>
            <a:stretch/>
          </p:blipFill>
          <p:spPr>
            <a:xfrm>
              <a:off x="8066752" y="6098456"/>
              <a:ext cx="3469359" cy="521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0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E1741-A20B-46CE-8299-3D5EB959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047" y="262508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кумулятивные (цепочные) сказки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406642-40B8-48A4-88E5-63EF80B874ED}"/>
              </a:ext>
            </a:extLst>
          </p:cNvPr>
          <p:cNvGrpSpPr/>
          <p:nvPr/>
        </p:nvGrpSpPr>
        <p:grpSpPr>
          <a:xfrm>
            <a:off x="755943" y="5131454"/>
            <a:ext cx="10872780" cy="1456724"/>
            <a:chOff x="755943" y="5131454"/>
            <a:chExt cx="10872780" cy="14567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85E2A5-6F6C-436C-91C9-3679BF582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10963" y1="79875" x2="12593" y2="77688"/>
                          <a14:foregroundMark x1="8370" y1="78375" x2="6889" y2="84125"/>
                          <a14:foregroundMark x1="91407" y1="84375" x2="91111" y2="8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 t="73127" b="5842"/>
            <a:stretch/>
          </p:blipFill>
          <p:spPr>
            <a:xfrm>
              <a:off x="755943" y="5131454"/>
              <a:ext cx="5671338" cy="144230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D85A5E-9058-4B1B-AB63-AB8179F6E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10963" y1="79875" x2="12593" y2="77688"/>
                          <a14:foregroundMark x1="8370" y1="78375" x2="6889" y2="84125"/>
                          <a14:foregroundMark x1="91407" y1="84375" x2="91111" y2="8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" t="73127" b="5842"/>
            <a:stretch/>
          </p:blipFill>
          <p:spPr>
            <a:xfrm>
              <a:off x="5920032" y="5145877"/>
              <a:ext cx="5708691" cy="144230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926A92-68B0-4B45-BF33-9CB49D91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1726546"/>
            <a:ext cx="4153660" cy="330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211E3D-21F9-41BC-AB53-75E10FC6C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10" y="1644029"/>
            <a:ext cx="2959989" cy="338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6A6C22-2935-4AC9-9B72-BEF3C2E8D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26" y="1528182"/>
            <a:ext cx="2908171" cy="362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17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BE494-68D6-4CDD-8B03-E82E6E8EE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" t="4627" r="5644" b="6671"/>
          <a:stretch/>
        </p:blipFill>
        <p:spPr>
          <a:xfrm flipH="1">
            <a:off x="220600" y="335780"/>
            <a:ext cx="5538216" cy="6437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585073-7263-4304-9A49-2F46E598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" t="4627" r="5644" b="6671"/>
          <a:stretch/>
        </p:blipFill>
        <p:spPr>
          <a:xfrm>
            <a:off x="6525761" y="349391"/>
            <a:ext cx="5619002" cy="64373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9E81EB-1BF6-4F18-B068-2DFDB5F556A2}"/>
              </a:ext>
            </a:extLst>
          </p:cNvPr>
          <p:cNvSpPr/>
          <p:nvPr/>
        </p:nvSpPr>
        <p:spPr>
          <a:xfrm>
            <a:off x="2643940" y="6403069"/>
            <a:ext cx="630936" cy="23830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E54AE6-3CA1-4CA6-8B6A-40E17407BAD9}"/>
              </a:ext>
            </a:extLst>
          </p:cNvPr>
          <p:cNvSpPr/>
          <p:nvPr/>
        </p:nvSpPr>
        <p:spPr>
          <a:xfrm>
            <a:off x="9019794" y="6413924"/>
            <a:ext cx="630936" cy="23830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0" b="97783" l="7343" r="99650">
                        <a14:foregroundMark x1="43706" y1="3104" x2="48951" y2="8869"/>
                        <a14:foregroundMark x1="43357" y1="5543" x2="39860" y2="7761"/>
                        <a14:foregroundMark x1="55594" y1="7982" x2="58741" y2="14412"/>
                        <a14:foregroundMark x1="58741" y1="7982" x2="61538" y2="10643"/>
                        <a14:foregroundMark x1="52797" y1="6208" x2="55594" y2="7539"/>
                        <a14:foregroundMark x1="54895" y1="6430" x2="60140" y2="7539"/>
                        <a14:foregroundMark x1="56294" y1="5322" x2="60140" y2="6208"/>
                        <a14:foregroundMark x1="23077" y1="18625" x2="7343" y2="21729"/>
                        <a14:foregroundMark x1="72378" y1="74945" x2="68182" y2="89579"/>
                        <a14:foregroundMark x1="40909" y1="87583" x2="51049" y2="93126"/>
                        <a14:foregroundMark x1="32867" y1="91574" x2="32867" y2="98004"/>
                        <a14:foregroundMark x1="75524" y1="48780" x2="96154" y2="67627"/>
                        <a14:foregroundMark x1="31119" y1="1552" x2="27972" y2="9978"/>
                        <a14:foregroundMark x1="31469" y1="3548" x2="38462" y2="13082"/>
                        <a14:foregroundMark x1="95455" y1="56541" x2="99650" y2="62749"/>
                        <a14:backgroundMark x1="51399" y1="65854" x2="54196" y2="92239"/>
                        <a14:backgroundMark x1="15035" y1="37251" x2="12937" y2="44568"/>
                        <a14:backgroundMark x1="25175" y1="11086" x2="21329" y2="16408"/>
                        <a14:backgroundMark x1="31818" y1="6430" x2="32517" y2="11752"/>
                        <a14:backgroundMark x1="31469" y1="4435" x2="29021" y2="8647"/>
                        <a14:backgroundMark x1="37063" y1="8647" x2="38112" y2="10865"/>
                        <a14:backgroundMark x1="29371" y1="94678" x2="26573" y2="98226"/>
                        <a14:backgroundMark x1="96503" y1="60310" x2="99650" y2="574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299" y="3195512"/>
            <a:ext cx="2068025" cy="32611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15" b="95178" l="3041" r="94595">
                        <a14:foregroundMark x1="30068" y1="4315" x2="22635" y2="20305"/>
                        <a14:foregroundMark x1="19257" y1="22843" x2="5068" y2="36294"/>
                        <a14:foregroundMark x1="8446" y1="47208" x2="3716" y2="75635"/>
                        <a14:foregroundMark x1="14189" y1="84518" x2="8446" y2="94416"/>
                        <a14:foregroundMark x1="40203" y1="83503" x2="45608" y2="89086"/>
                        <a14:foregroundMark x1="8108" y1="93147" x2="7095" y2="95178"/>
                        <a14:foregroundMark x1="36486" y1="90102" x2="46959" y2="90102"/>
                        <a14:foregroundMark x1="49662" y1="89086" x2="44595" y2="86802"/>
                        <a14:foregroundMark x1="71622" y1="19543" x2="22297" y2="42132"/>
                        <a14:foregroundMark x1="66892" y1="23604" x2="25000" y2="42386"/>
                        <a14:backgroundMark x1="75338" y1="31472" x2="76351" y2="36548"/>
                        <a14:backgroundMark x1="81081" y1="51777" x2="61149" y2="68020"/>
                        <a14:backgroundMark x1="74324" y1="51269" x2="65878" y2="57614"/>
                        <a14:backgroundMark x1="83784" y1="44162" x2="80068" y2="49492"/>
                        <a14:backgroundMark x1="71284" y1="29949" x2="61149" y2="39848"/>
                        <a14:backgroundMark x1="65878" y1="49239" x2="63514" y2="51015"/>
                        <a14:backgroundMark x1="81757" y1="13706" x2="42905" y2="21827"/>
                        <a14:backgroundMark x1="50676" y1="26904" x2="50676" y2="28934"/>
                        <a14:backgroundMark x1="60811" y1="50508" x2="57095" y2="51523"/>
                        <a14:backgroundMark x1="61486" y1="53553" x2="58784" y2="54315"/>
                        <a14:backgroundMark x1="58784" y1="57360" x2="58446" y2="58629"/>
                        <a14:backgroundMark x1="60135" y1="60152" x2="59122" y2="62437"/>
                        <a14:backgroundMark x1="58108" y1="56091" x2="58108" y2="56091"/>
                        <a14:backgroundMark x1="36149" y1="89340" x2="45270" y2="91624"/>
                        <a14:backgroundMark x1="36824" y1="88832" x2="37838" y2="91117"/>
                      </a14:backgroundRemoval>
                    </a14:imgEffect>
                  </a14:imgLayer>
                </a14:imgProps>
              </a:ext>
            </a:extLst>
          </a:blip>
          <a:srcRect l="-560" t="-1159" r="19204" b="4481"/>
          <a:stretch/>
        </p:blipFill>
        <p:spPr>
          <a:xfrm>
            <a:off x="4946857" y="3316030"/>
            <a:ext cx="1843049" cy="2915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5" b="97339" l="2432" r="99392">
                        <a14:foregroundMark x1="51976" y1="7095" x2="35258" y2="10200"/>
                        <a14:foregroundMark x1="54103" y1="4435" x2="60486" y2="12195"/>
                        <a14:foregroundMark x1="54407" y1="11530" x2="54407" y2="14634"/>
                        <a14:foregroundMark x1="32219" y1="38581" x2="5775" y2="57871"/>
                        <a14:foregroundMark x1="13982" y1="44346" x2="2432" y2="52550"/>
                        <a14:foregroundMark x1="30699" y1="47007" x2="27356" y2="56984"/>
                        <a14:foregroundMark x1="62918" y1="47894" x2="72340" y2="50998"/>
                        <a14:foregroundMark x1="81763" y1="47894" x2="85106" y2="54102"/>
                        <a14:foregroundMark x1="92705" y1="15078" x2="91185" y2="35920"/>
                        <a14:foregroundMark x1="93921" y1="15743" x2="99696" y2="17960"/>
                        <a14:foregroundMark x1="90578" y1="74945" x2="79331" y2="80710"/>
                        <a14:foregroundMark x1="63830" y1="97339" x2="63222" y2="89357"/>
                        <a14:backgroundMark x1="10942" y1="38359" x2="2128" y2="48780"/>
                        <a14:backgroundMark x1="50760" y1="90466" x2="18845" y2="98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002" y="2873682"/>
            <a:ext cx="2542604" cy="34854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607D8-E2C9-4720-A8E7-1DF14F85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91" y="-128749"/>
            <a:ext cx="9770256" cy="649223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подвигах богатырских. Кто из богатырей с кем сражался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Seminaria" panose="02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9408" y="5968204"/>
            <a:ext cx="18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Алеша Попович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1128" y="5982083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Добрыня Никитич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8721" y="5971349"/>
            <a:ext cx="190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255D5BD-D2D7-40E7-A191-A00D9766B60B}"/>
              </a:ext>
            </a:extLst>
          </p:cNvPr>
          <p:cNvGrpSpPr/>
          <p:nvPr/>
        </p:nvGrpSpPr>
        <p:grpSpPr>
          <a:xfrm>
            <a:off x="1897872" y="992085"/>
            <a:ext cx="2383227" cy="1886901"/>
            <a:chOff x="1897872" y="992085"/>
            <a:chExt cx="2383227" cy="188690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6266" y="992085"/>
              <a:ext cx="2314833" cy="15883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97872" y="2509654"/>
              <a:ext cx="2195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Seminaria" panose="02000400000000000000" pitchFamily="2" charset="0"/>
                </a:rPr>
                <a:t>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Соловей-разбойник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5B59B38-C713-42C8-8643-ADD303B9FB8A}"/>
              </a:ext>
            </a:extLst>
          </p:cNvPr>
          <p:cNvGrpSpPr/>
          <p:nvPr/>
        </p:nvGrpSpPr>
        <p:grpSpPr>
          <a:xfrm>
            <a:off x="9335262" y="992085"/>
            <a:ext cx="1642537" cy="2041368"/>
            <a:chOff x="9335262" y="992085"/>
            <a:chExt cx="1642537" cy="204136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6" b="97543" l="9816" r="100000">
                          <a14:foregroundMark x1="75460" y1="11794" x2="91104" y2="6143"/>
                          <a14:foregroundMark x1="94785" y1="13268" x2="85583" y2="19656"/>
                          <a14:foregroundMark x1="93558" y1="36364" x2="92331" y2="80098"/>
                          <a14:foregroundMark x1="91104" y1="72727" x2="74233" y2="85012"/>
                          <a14:foregroundMark x1="73313" y1="79607" x2="18405" y2="85012"/>
                          <a14:foregroundMark x1="13497" y1="93857" x2="73926" y2="88206"/>
                          <a14:foregroundMark x1="88650" y1="91646" x2="50613" y2="91646"/>
                          <a14:foregroundMark x1="94479" y1="97543" x2="10736" y2="95332"/>
                          <a14:foregroundMark x1="24847" y1="20393" x2="25767" y2="23096"/>
                          <a14:foregroundMark x1="23313" y1="13759" x2="20552" y2="9828"/>
                          <a14:foregroundMark x1="31595" y1="2457" x2="29448" y2="4914"/>
                          <a14:foregroundMark x1="34049" y1="4177" x2="31595" y2="8845"/>
                          <a14:backgroundMark x1="16564" y1="12285" x2="22086" y2="12531"/>
                          <a14:backgroundMark x1="33129" y1="4177" x2="30061" y2="7371"/>
                          <a14:backgroundMark x1="33129" y1="8354" x2="31595" y2="1130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5262" y="992085"/>
              <a:ext cx="1443302" cy="18019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6E3A20-0D1E-49E3-967B-2878F845DC23}"/>
                </a:ext>
              </a:extLst>
            </p:cNvPr>
            <p:cNvSpPr txBox="1"/>
            <p:nvPr/>
          </p:nvSpPr>
          <p:spPr>
            <a:xfrm>
              <a:off x="9354662" y="2664121"/>
              <a:ext cx="1623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Змей Горыныч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00DA839-4A33-4D28-87EF-72CDD2FB0C79}"/>
              </a:ext>
            </a:extLst>
          </p:cNvPr>
          <p:cNvGrpSpPr/>
          <p:nvPr/>
        </p:nvGrpSpPr>
        <p:grpSpPr>
          <a:xfrm>
            <a:off x="5578335" y="998614"/>
            <a:ext cx="2648765" cy="2044474"/>
            <a:chOff x="5168373" y="1013874"/>
            <a:chExt cx="2648765" cy="2044474"/>
          </a:xfrm>
        </p:grpSpPr>
        <p:sp>
          <p:nvSpPr>
            <p:cNvPr id="18" name="TextBox 17"/>
            <p:cNvSpPr txBox="1"/>
            <p:nvPr/>
          </p:nvSpPr>
          <p:spPr>
            <a:xfrm>
              <a:off x="5168373" y="2689016"/>
              <a:ext cx="160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Seminaria" panose="02000400000000000000" pitchFamily="2" charset="0"/>
                </a:rPr>
                <a:t> </a:t>
              </a:r>
              <a:r>
                <a:rPr lang="ru-RU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Тугарин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-Змей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D0F1B17-6523-40CF-92F5-99999A28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1245" y="1013874"/>
              <a:ext cx="2645893" cy="1761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8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58528 0.5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35899 0.47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27838 0.45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«Угадайка».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и определите к какому жанру относится строки.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9426" y="1787549"/>
            <a:ext cx="8897232" cy="438941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некотором царстве, в некотором государстве … (сказка)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зайка вырвал травку, положил её на лавку,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травку возьмет, тот и вон пойдет. (считалка).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топота копыт пыль по полю летит. (скороговорка)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Мохнатенькая, усатенькая, молоко пьет, песенки поет, кто это? (загадка) 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не выловишь и рыбку из пруда. (пословица)</a:t>
            </a:r>
            <a:br>
              <a:rPr lang="ru-RU" dirty="0">
                <a:latin typeface="Seminaria" panose="02000400000000000000" pitchFamily="2" charset="0"/>
              </a:rPr>
            </a:br>
            <a:br>
              <a:rPr lang="ru-RU" dirty="0">
                <a:latin typeface="Seminaria" panose="02000400000000000000" pitchFamily="2" charset="0"/>
              </a:rPr>
            </a:b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20346D-12DE-46BB-BAAD-076011B303CF}"/>
              </a:ext>
            </a:extLst>
          </p:cNvPr>
          <p:cNvGrpSpPr/>
          <p:nvPr/>
        </p:nvGrpSpPr>
        <p:grpSpPr>
          <a:xfrm>
            <a:off x="478854" y="1280524"/>
            <a:ext cx="11233648" cy="5146524"/>
            <a:chOff x="478854" y="1280524"/>
            <a:chExt cx="11233648" cy="514652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E382AF0-A70D-442C-864C-52D7451C5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38" b="92938" l="4052" r="92328">
                          <a14:foregroundMark x1="4569" y1="9750" x2="87155" y2="9813"/>
                          <a14:foregroundMark x1="87155" y1="9813" x2="88362" y2="9500"/>
                          <a14:foregroundMark x1="4914" y1="7125" x2="38017" y2="4750"/>
                          <a14:foregroundMark x1="38017" y1="4750" x2="59138" y2="6625"/>
                          <a14:foregroundMark x1="59138" y1="6625" x2="82414" y2="5438"/>
                          <a14:foregroundMark x1="82414" y1="5438" x2="89224" y2="6063"/>
                          <a14:foregroundMark x1="4052" y1="7375" x2="4224" y2="11063"/>
                          <a14:foregroundMark x1="83276" y1="17438" x2="80172" y2="20188"/>
                          <a14:foregroundMark x1="88879" y1="26125" x2="78707" y2="34063"/>
                          <a14:foregroundMark x1="92328" y1="14000" x2="90431" y2="21000"/>
                          <a14:foregroundMark x1="90431" y1="21000" x2="91810" y2="35500"/>
                          <a14:foregroundMark x1="91810" y1="35500" x2="90690" y2="42813"/>
                          <a14:foregroundMark x1="90690" y1="42813" x2="86379" y2="42125"/>
                          <a14:foregroundMark x1="77759" y1="42625" x2="76552" y2="45813"/>
                          <a14:foregroundMark x1="80345" y1="42250" x2="76897" y2="42000"/>
                          <a14:foregroundMark x1="81810" y1="36438" x2="81810" y2="36438"/>
                          <a14:foregroundMark x1="80172" y1="39063" x2="80172" y2="39063"/>
                          <a14:foregroundMark x1="84914" y1="54250" x2="77069" y2="52250"/>
                          <a14:foregroundMark x1="84138" y1="58625" x2="79224" y2="61625"/>
                          <a14:foregroundMark x1="75086" y1="54937" x2="75948" y2="58062"/>
                          <a14:foregroundMark x1="81810" y1="47125" x2="81810" y2="47125"/>
                          <a14:foregroundMark x1="81638" y1="80125" x2="76552" y2="77250"/>
                          <a14:foregroundMark x1="91983" y1="87938" x2="69914" y2="90625"/>
                          <a14:foregroundMark x1="69914" y1="90625" x2="7500" y2="89938"/>
                          <a14:foregroundMark x1="7500" y1="89938" x2="6207" y2="90438"/>
                          <a14:foregroundMark x1="83103" y1="68625" x2="92328" y2="78250"/>
                          <a14:foregroundMark x1="14052" y1="93188" x2="23707" y2="92375"/>
                          <a14:foregroundMark x1="23707" y1="92375" x2="37328" y2="92938"/>
                          <a14:foregroundMark x1="77414" y1="27187" x2="77759" y2="27750"/>
                          <a14:foregroundMark x1="77586" y1="27437" x2="76293" y2="30125"/>
                          <a14:foregroundMark x1="84310" y1="36688" x2="84138" y2="37375"/>
                          <a14:foregroundMark x1="85431" y1="61625" x2="86724" y2="6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 t="4627" r="5644" b="6671"/>
            <a:stretch/>
          </p:blipFill>
          <p:spPr>
            <a:xfrm>
              <a:off x="7775723" y="1280524"/>
              <a:ext cx="3936779" cy="514652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E382AF0-A70D-442C-864C-52D7451C5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38" b="92938" l="4052" r="92328">
                          <a14:foregroundMark x1="4569" y1="9750" x2="87155" y2="9813"/>
                          <a14:foregroundMark x1="87155" y1="9813" x2="88362" y2="9500"/>
                          <a14:foregroundMark x1="4914" y1="7125" x2="38017" y2="4750"/>
                          <a14:foregroundMark x1="38017" y1="4750" x2="59138" y2="6625"/>
                          <a14:foregroundMark x1="59138" y1="6625" x2="82414" y2="5438"/>
                          <a14:foregroundMark x1="82414" y1="5438" x2="89224" y2="6063"/>
                          <a14:foregroundMark x1="4052" y1="7375" x2="4224" y2="11063"/>
                          <a14:foregroundMark x1="83276" y1="17438" x2="80172" y2="20188"/>
                          <a14:foregroundMark x1="88879" y1="26125" x2="78707" y2="34063"/>
                          <a14:foregroundMark x1="92328" y1="14000" x2="90431" y2="21000"/>
                          <a14:foregroundMark x1="90431" y1="21000" x2="91810" y2="35500"/>
                          <a14:foregroundMark x1="91810" y1="35500" x2="90690" y2="42813"/>
                          <a14:foregroundMark x1="90690" y1="42813" x2="86379" y2="42125"/>
                          <a14:foregroundMark x1="77759" y1="42625" x2="76552" y2="45813"/>
                          <a14:foregroundMark x1="80345" y1="42250" x2="76897" y2="42000"/>
                          <a14:foregroundMark x1="81810" y1="36438" x2="81810" y2="36438"/>
                          <a14:foregroundMark x1="80172" y1="39063" x2="80172" y2="39063"/>
                          <a14:foregroundMark x1="84914" y1="54250" x2="77069" y2="52250"/>
                          <a14:foregroundMark x1="84138" y1="58625" x2="79224" y2="61625"/>
                          <a14:foregroundMark x1="75086" y1="54937" x2="75948" y2="58062"/>
                          <a14:foregroundMark x1="81810" y1="47125" x2="81810" y2="47125"/>
                          <a14:foregroundMark x1="81638" y1="80125" x2="76552" y2="77250"/>
                          <a14:foregroundMark x1="91983" y1="87938" x2="69914" y2="90625"/>
                          <a14:foregroundMark x1="69914" y1="90625" x2="7500" y2="89938"/>
                          <a14:foregroundMark x1="7500" y1="89938" x2="6207" y2="90438"/>
                          <a14:foregroundMark x1="83103" y1="68625" x2="92328" y2="78250"/>
                          <a14:foregroundMark x1="14052" y1="93188" x2="23707" y2="92375"/>
                          <a14:foregroundMark x1="23707" y1="92375" x2="37328" y2="92938"/>
                          <a14:foregroundMark x1="77414" y1="27187" x2="77759" y2="27750"/>
                          <a14:foregroundMark x1="77586" y1="27437" x2="76293" y2="30125"/>
                          <a14:foregroundMark x1="84310" y1="36688" x2="84138" y2="37375"/>
                          <a14:foregroundMark x1="85431" y1="61625" x2="86724" y2="6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 t="4627" r="5644" b="6671"/>
            <a:stretch/>
          </p:blipFill>
          <p:spPr>
            <a:xfrm flipH="1">
              <a:off x="478854" y="1280525"/>
              <a:ext cx="3937425" cy="514652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030937D-A317-4B02-8A1D-9D5187EAB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188" b="92000" l="6889" r="91407">
                          <a14:foregroundMark x1="28074" y1="79063" x2="36222" y2="86063"/>
                          <a14:foregroundMark x1="47259" y1="77813" x2="47926" y2="77375"/>
                          <a14:foregroundMark x1="52815" y1="77125" x2="50519" y2="77688"/>
                          <a14:foregroundMark x1="56074" y1="79750" x2="55926" y2="78063"/>
                          <a14:foregroundMark x1="38963" y1="79188" x2="39481" y2="78750"/>
                          <a14:foregroundMark x1="54148" y1="90438" x2="67556" y2="76063"/>
                          <a14:foregroundMark x1="29111" y1="89313" x2="37630" y2="91313"/>
                          <a14:backgroundMark x1="71037" y1="78750" x2="83481" y2="88188"/>
                          <a14:backgroundMark x1="27926" y1="81000" x2="5704" y2="78188"/>
                          <a14:backgroundMark x1="69852" y1="80875" x2="74000" y2="84500"/>
                          <a14:backgroundMark x1="69259" y1="91438" x2="93111" y2="91438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4" t="74168" r="29690" b="7286"/>
            <a:stretch/>
          </p:blipFill>
          <p:spPr>
            <a:xfrm>
              <a:off x="4910560" y="5342684"/>
              <a:ext cx="2244924" cy="108436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2213811" y="6176963"/>
              <a:ext cx="467512" cy="15508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502289" y="6151862"/>
              <a:ext cx="467512" cy="15508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0816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8648"/>
            <a:ext cx="10272252" cy="64759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 вашу смекалку, отгадайте-ка загадку.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8586" y="806246"/>
            <a:ext cx="9933540" cy="6051754"/>
          </a:xfrm>
        </p:spPr>
        <p:txBody>
          <a:bodyPr numCol="2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Серая шейка,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Жёлтый носок,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Плавает в речке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поплавок. (Уточка)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Моргает глазами,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Скрипит тормозами. (Машина)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бьют его - не плачет,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 только скачет. (мяч)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жилет,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берет.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Нос, как топор,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Хвост, как упор.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(Дятел)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 берлоге спит зимой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большущею сосной,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придёт весна,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Просыпается от сна.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(Медведь)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веткам скачет,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не птица,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Рыжая,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не лисица.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(Белка)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 сковородку наливают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вчетверо сгибают?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(Блины)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6281193-F32A-4B9A-B348-80BFC3A5D4D2}"/>
              </a:ext>
            </a:extLst>
          </p:cNvPr>
          <p:cNvGrpSpPr/>
          <p:nvPr/>
        </p:nvGrpSpPr>
        <p:grpSpPr>
          <a:xfrm>
            <a:off x="132435" y="5886268"/>
            <a:ext cx="11918074" cy="813084"/>
            <a:chOff x="838199" y="1304189"/>
            <a:chExt cx="10030730" cy="57514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C663831-C4C8-454B-B7D2-64FAB514C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" t="80069" r="5412" b="8659"/>
            <a:stretch/>
          </p:blipFill>
          <p:spPr>
            <a:xfrm>
              <a:off x="838199" y="1304189"/>
              <a:ext cx="5056513" cy="57514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5FD2D6A-DEC7-458F-92D2-0FF50F569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65" b="90848" l="5250" r="93938">
                          <a14:foregroundMark x1="12250" y1="45491" x2="12625" y2="46164"/>
                          <a14:foregroundMark x1="11875" y1="56191" x2="10313" y2="63122"/>
                          <a14:foregroundMark x1="6750" y1="61306" x2="11875" y2="64334"/>
                          <a14:foregroundMark x1="56313" y1="44280" x2="52625" y2="51548"/>
                          <a14:foregroundMark x1="41250" y1="43742" x2="38563" y2="43876"/>
                          <a14:foregroundMark x1="87063" y1="56191" x2="84875" y2="59219"/>
                          <a14:foregroundMark x1="89250" y1="60363" x2="86688" y2="63930"/>
                          <a14:foregroundMark x1="92313" y1="65680" x2="91125" y2="79475"/>
                          <a14:foregroundMark x1="93813" y1="81225" x2="90000" y2="81090"/>
                          <a14:foregroundMark x1="20563" y1="81629" x2="6813" y2="80956"/>
                          <a14:foregroundMark x1="6813" y1="80956" x2="5250" y2="76178"/>
                          <a14:foregroundMark x1="4625" y1="85195" x2="19688" y2="89502"/>
                          <a14:foregroundMark x1="19688" y1="89502" x2="49875" y2="90848"/>
                          <a14:foregroundMark x1="49875" y1="90848" x2="57063" y2="90579"/>
                          <a14:foregroundMark x1="57063" y1="90579" x2="64125" y2="90848"/>
                          <a14:foregroundMark x1="64125" y1="90848" x2="92750" y2="86878"/>
                          <a14:foregroundMark x1="92750" y1="86878" x2="93063" y2="86608"/>
                          <a14:foregroundMark x1="56563" y1="42732" x2="54875" y2="43607"/>
                          <a14:foregroundMark x1="10188" y1="62248" x2="7500" y2="61575"/>
                          <a14:foregroundMark x1="93938" y1="84118" x2="93938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" t="80069" r="5412" b="8659"/>
            <a:stretch/>
          </p:blipFill>
          <p:spPr>
            <a:xfrm>
              <a:off x="5812416" y="1304189"/>
              <a:ext cx="5056513" cy="575146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76FEA-5648-4F40-86B2-EE7EED9AA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9" t="13251" r="5620" b="13532"/>
          <a:stretch/>
        </p:blipFill>
        <p:spPr>
          <a:xfrm>
            <a:off x="10900439" y="725864"/>
            <a:ext cx="1150070" cy="5160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022893-C24E-48AE-A370-6FD1E582B1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8" b="92938" l="4052" r="92328">
                        <a14:foregroundMark x1="4569" y1="9750" x2="87155" y2="9813"/>
                        <a14:foregroundMark x1="87155" y1="9813" x2="88362" y2="9500"/>
                        <a14:foregroundMark x1="4914" y1="7125" x2="38017" y2="4750"/>
                        <a14:foregroundMark x1="38017" y1="4750" x2="59138" y2="6625"/>
                        <a14:foregroundMark x1="59138" y1="6625" x2="82414" y2="5438"/>
                        <a14:foregroundMark x1="82414" y1="5438" x2="89224" y2="6063"/>
                        <a14:foregroundMark x1="4052" y1="7375" x2="4224" y2="11063"/>
                        <a14:foregroundMark x1="83276" y1="17438" x2="80172" y2="20188"/>
                        <a14:foregroundMark x1="88879" y1="26125" x2="78707" y2="34063"/>
                        <a14:foregroundMark x1="92328" y1="14000" x2="90431" y2="21000"/>
                        <a14:foregroundMark x1="90431" y1="21000" x2="91810" y2="35500"/>
                        <a14:foregroundMark x1="91810" y1="35500" x2="90690" y2="42813"/>
                        <a14:foregroundMark x1="90690" y1="42813" x2="86379" y2="42125"/>
                        <a14:foregroundMark x1="77759" y1="42625" x2="76552" y2="45813"/>
                        <a14:foregroundMark x1="80345" y1="42250" x2="76897" y2="42000"/>
                        <a14:foregroundMark x1="81810" y1="36438" x2="81810" y2="36438"/>
                        <a14:foregroundMark x1="80172" y1="39063" x2="80172" y2="39063"/>
                        <a14:foregroundMark x1="84914" y1="54250" x2="77069" y2="52250"/>
                        <a14:foregroundMark x1="84138" y1="58625" x2="79224" y2="61625"/>
                        <a14:foregroundMark x1="75086" y1="54937" x2="75948" y2="58062"/>
                        <a14:foregroundMark x1="81810" y1="47125" x2="81810" y2="47125"/>
                        <a14:foregroundMark x1="81638" y1="80125" x2="76552" y2="77250"/>
                        <a14:foregroundMark x1="91983" y1="87938" x2="69914" y2="90625"/>
                        <a14:foregroundMark x1="69914" y1="90625" x2="7500" y2="89938"/>
                        <a14:foregroundMark x1="7500" y1="89938" x2="6207" y2="90438"/>
                        <a14:foregroundMark x1="83103" y1="68625" x2="92328" y2="78250"/>
                        <a14:foregroundMark x1="14052" y1="93188" x2="23707" y2="92375"/>
                        <a14:foregroundMark x1="23707" y1="92375" x2="37328" y2="92938"/>
                        <a14:foregroundMark x1="77414" y1="27187" x2="77759" y2="27750"/>
                        <a14:foregroundMark x1="77586" y1="27437" x2="76293" y2="30125"/>
                        <a14:foregroundMark x1="84310" y1="36688" x2="84138" y2="37375"/>
                        <a14:foregroundMark x1="85431" y1="61625" x2="86724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9" t="13251" r="5620" b="13532"/>
          <a:stretch/>
        </p:blipFill>
        <p:spPr>
          <a:xfrm flipH="1">
            <a:off x="187839" y="806246"/>
            <a:ext cx="1164121" cy="51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023" y="30396"/>
            <a:ext cx="4861102" cy="62468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 пословицу.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348" y="1216058"/>
            <a:ext cx="9402452" cy="496090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аукнется, ….. так и откликнется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 и труд … все перетрут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мастера ……боится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от яблони …не далеко падает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драки …….кулаками не машут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Любишь кататься – люби …и саночки возить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в поле ……..не воин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дело – …  гуляй смело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Семеро одного …не ждут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BDB0E-9663-491D-A069-42A015BFA8A8}"/>
              </a:ext>
            </a:extLst>
          </p:cNvPr>
          <p:cNvSpPr/>
          <p:nvPr/>
        </p:nvSpPr>
        <p:spPr>
          <a:xfrm>
            <a:off x="4997773" y="1268224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873776-623A-4C77-A402-885BE3654E9C}"/>
              </a:ext>
            </a:extLst>
          </p:cNvPr>
          <p:cNvSpPr/>
          <p:nvPr/>
        </p:nvSpPr>
        <p:spPr>
          <a:xfrm>
            <a:off x="6491921" y="3774913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84E1F0-7080-4A42-9F33-6E2566AEBCF3}"/>
              </a:ext>
            </a:extLst>
          </p:cNvPr>
          <p:cNvSpPr/>
          <p:nvPr/>
        </p:nvSpPr>
        <p:spPr>
          <a:xfrm>
            <a:off x="4985595" y="4299863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2386A8-246A-4882-8FF1-3E56E62FA8BB}"/>
              </a:ext>
            </a:extLst>
          </p:cNvPr>
          <p:cNvSpPr/>
          <p:nvPr/>
        </p:nvSpPr>
        <p:spPr>
          <a:xfrm>
            <a:off x="4997773" y="4847123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CB479A-70EB-45E5-BA79-0F3CC8324F84}"/>
              </a:ext>
            </a:extLst>
          </p:cNvPr>
          <p:cNvSpPr/>
          <p:nvPr/>
        </p:nvSpPr>
        <p:spPr>
          <a:xfrm>
            <a:off x="4985595" y="5316774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8B7D10-EED5-4EF4-BB85-5E247B67E5CA}"/>
              </a:ext>
            </a:extLst>
          </p:cNvPr>
          <p:cNvSpPr/>
          <p:nvPr/>
        </p:nvSpPr>
        <p:spPr>
          <a:xfrm>
            <a:off x="4985596" y="3296957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0A30F7-BC92-4CA3-80EA-73C727E1CB41}"/>
              </a:ext>
            </a:extLst>
          </p:cNvPr>
          <p:cNvSpPr/>
          <p:nvPr/>
        </p:nvSpPr>
        <p:spPr>
          <a:xfrm>
            <a:off x="5379560" y="2750893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559E040-E0E8-4552-90C6-C057860044FA}"/>
              </a:ext>
            </a:extLst>
          </p:cNvPr>
          <p:cNvSpPr/>
          <p:nvPr/>
        </p:nvSpPr>
        <p:spPr>
          <a:xfrm>
            <a:off x="4997773" y="2238635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D151EB4-1349-41AD-B78B-EE46C9C5D1B0}"/>
              </a:ext>
            </a:extLst>
          </p:cNvPr>
          <p:cNvSpPr/>
          <p:nvPr/>
        </p:nvSpPr>
        <p:spPr>
          <a:xfrm>
            <a:off x="4997773" y="1746791"/>
            <a:ext cx="2988297" cy="414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87777F5-4988-4A16-A2C8-4FF89F853CC1}"/>
              </a:ext>
            </a:extLst>
          </p:cNvPr>
          <p:cNvGrpSpPr/>
          <p:nvPr/>
        </p:nvGrpSpPr>
        <p:grpSpPr>
          <a:xfrm>
            <a:off x="518458" y="527944"/>
            <a:ext cx="11489307" cy="6170270"/>
            <a:chOff x="518458" y="527944"/>
            <a:chExt cx="11489307" cy="617027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AEBCA57-98EE-42D5-A681-732D0A3D1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38" b="92938" l="4052" r="92328">
                          <a14:foregroundMark x1="4569" y1="9750" x2="87155" y2="9813"/>
                          <a14:foregroundMark x1="87155" y1="9813" x2="88362" y2="9500"/>
                          <a14:foregroundMark x1="4914" y1="7125" x2="38017" y2="4750"/>
                          <a14:foregroundMark x1="38017" y1="4750" x2="59138" y2="6625"/>
                          <a14:foregroundMark x1="59138" y1="6625" x2="82414" y2="5438"/>
                          <a14:foregroundMark x1="82414" y1="5438" x2="89224" y2="6063"/>
                          <a14:foregroundMark x1="4052" y1="7375" x2="4224" y2="11063"/>
                          <a14:foregroundMark x1="83276" y1="17438" x2="80172" y2="20188"/>
                          <a14:foregroundMark x1="88879" y1="26125" x2="78707" y2="34063"/>
                          <a14:foregroundMark x1="92328" y1="14000" x2="90431" y2="21000"/>
                          <a14:foregroundMark x1="90431" y1="21000" x2="91810" y2="35500"/>
                          <a14:foregroundMark x1="91810" y1="35500" x2="90690" y2="42813"/>
                          <a14:foregroundMark x1="90690" y1="42813" x2="86379" y2="42125"/>
                          <a14:foregroundMark x1="77759" y1="42625" x2="76552" y2="45813"/>
                          <a14:foregroundMark x1="80345" y1="42250" x2="76897" y2="42000"/>
                          <a14:foregroundMark x1="81810" y1="36438" x2="81810" y2="36438"/>
                          <a14:foregroundMark x1="80172" y1="39063" x2="80172" y2="39063"/>
                          <a14:foregroundMark x1="84914" y1="54250" x2="77069" y2="52250"/>
                          <a14:foregroundMark x1="84138" y1="58625" x2="79224" y2="61625"/>
                          <a14:foregroundMark x1="75086" y1="54937" x2="75948" y2="58062"/>
                          <a14:foregroundMark x1="81810" y1="47125" x2="81810" y2="47125"/>
                          <a14:foregroundMark x1="81638" y1="80125" x2="76552" y2="77250"/>
                          <a14:foregroundMark x1="91983" y1="87938" x2="69914" y2="90625"/>
                          <a14:foregroundMark x1="69914" y1="90625" x2="7500" y2="89938"/>
                          <a14:foregroundMark x1="7500" y1="89938" x2="6207" y2="90438"/>
                          <a14:foregroundMark x1="83103" y1="68625" x2="92328" y2="78250"/>
                          <a14:foregroundMark x1="14052" y1="93188" x2="23707" y2="92375"/>
                          <a14:foregroundMark x1="23707" y1="92375" x2="37328" y2="92938"/>
                          <a14:foregroundMark x1="77414" y1="27187" x2="77759" y2="27750"/>
                          <a14:foregroundMark x1="77586" y1="27437" x2="76293" y2="30125"/>
                          <a14:foregroundMark x1="84310" y1="36688" x2="84138" y2="37375"/>
                          <a14:foregroundMark x1="85431" y1="61625" x2="86724" y2="6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 t="4627" r="5644" b="6671"/>
            <a:stretch/>
          </p:blipFill>
          <p:spPr>
            <a:xfrm>
              <a:off x="7307749" y="553917"/>
              <a:ext cx="4700016" cy="614429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1E233AF-6EE8-4260-B02D-7204C5B7F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38" b="92938" l="4052" r="92328">
                          <a14:foregroundMark x1="4569" y1="9750" x2="87155" y2="9813"/>
                          <a14:foregroundMark x1="87155" y1="9813" x2="88362" y2="9500"/>
                          <a14:foregroundMark x1="4914" y1="7125" x2="38017" y2="4750"/>
                          <a14:foregroundMark x1="38017" y1="4750" x2="59138" y2="6625"/>
                          <a14:foregroundMark x1="59138" y1="6625" x2="82414" y2="5438"/>
                          <a14:foregroundMark x1="82414" y1="5438" x2="89224" y2="6063"/>
                          <a14:foregroundMark x1="4052" y1="7375" x2="4224" y2="11063"/>
                          <a14:foregroundMark x1="83276" y1="17438" x2="80172" y2="20188"/>
                          <a14:foregroundMark x1="88879" y1="26125" x2="78707" y2="34063"/>
                          <a14:foregroundMark x1="92328" y1="14000" x2="90431" y2="21000"/>
                          <a14:foregroundMark x1="90431" y1="21000" x2="91810" y2="35500"/>
                          <a14:foregroundMark x1="91810" y1="35500" x2="90690" y2="42813"/>
                          <a14:foregroundMark x1="90690" y1="42813" x2="86379" y2="42125"/>
                          <a14:foregroundMark x1="77759" y1="42625" x2="76552" y2="45813"/>
                          <a14:foregroundMark x1="80345" y1="42250" x2="76897" y2="42000"/>
                          <a14:foregroundMark x1="81810" y1="36438" x2="81810" y2="36438"/>
                          <a14:foregroundMark x1="80172" y1="39063" x2="80172" y2="39063"/>
                          <a14:foregroundMark x1="84914" y1="54250" x2="77069" y2="52250"/>
                          <a14:foregroundMark x1="84138" y1="58625" x2="79224" y2="61625"/>
                          <a14:foregroundMark x1="75086" y1="54937" x2="75948" y2="58062"/>
                          <a14:foregroundMark x1="81810" y1="47125" x2="81810" y2="47125"/>
                          <a14:foregroundMark x1="81638" y1="80125" x2="76552" y2="77250"/>
                          <a14:foregroundMark x1="91983" y1="87938" x2="69914" y2="90625"/>
                          <a14:foregroundMark x1="69914" y1="90625" x2="7500" y2="89938"/>
                          <a14:foregroundMark x1="7500" y1="89938" x2="6207" y2="90438"/>
                          <a14:foregroundMark x1="83103" y1="68625" x2="92328" y2="78250"/>
                          <a14:foregroundMark x1="14052" y1="93188" x2="23707" y2="92375"/>
                          <a14:foregroundMark x1="23707" y1="92375" x2="37328" y2="92938"/>
                          <a14:foregroundMark x1="77414" y1="27187" x2="77759" y2="27750"/>
                          <a14:foregroundMark x1="77586" y1="27437" x2="76293" y2="30125"/>
                          <a14:foregroundMark x1="84310" y1="36688" x2="84138" y2="37375"/>
                          <a14:foregroundMark x1="85431" y1="61625" x2="86724" y2="6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 t="4627" r="5644" b="6671"/>
            <a:stretch/>
          </p:blipFill>
          <p:spPr>
            <a:xfrm flipH="1">
              <a:off x="518458" y="527944"/>
              <a:ext cx="4861102" cy="6144297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9E69568-D2FE-47D4-B93B-4F0B88C8ED40}"/>
                </a:ext>
              </a:extLst>
            </p:cNvPr>
            <p:cNvSpPr/>
            <p:nvPr/>
          </p:nvSpPr>
          <p:spPr>
            <a:xfrm>
              <a:off x="2652064" y="6343320"/>
              <a:ext cx="593889" cy="18853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24E6727-A274-494D-8BE7-0D2C972D4603}"/>
                </a:ext>
              </a:extLst>
            </p:cNvPr>
            <p:cNvSpPr/>
            <p:nvPr/>
          </p:nvSpPr>
          <p:spPr>
            <a:xfrm>
              <a:off x="9360812" y="6402371"/>
              <a:ext cx="593889" cy="18853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946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345</Words>
  <Application>Microsoft Office PowerPoint</Application>
  <PresentationFormat>Широкоэкранный</PresentationFormat>
  <Paragraphs>60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Seminaria</vt:lpstr>
      <vt:lpstr>Times New Roman</vt:lpstr>
      <vt:lpstr>Wingdings</vt:lpstr>
      <vt:lpstr>Тема Office</vt:lpstr>
      <vt:lpstr>1_Тема Office</vt:lpstr>
      <vt:lpstr>Презентация PowerPoint</vt:lpstr>
      <vt:lpstr>«Ох, уж эти сказки». Сказки знают все. А знаете ли их вы, сейчас проверим. Назовите сказки, отрывки из которых вы услышите.</vt:lpstr>
      <vt:lpstr>Презентация PowerPoint</vt:lpstr>
      <vt:lpstr>Найди сказки о животных</vt:lpstr>
      <vt:lpstr>Назови кумулятивные (цепочные) сказки </vt:lpstr>
      <vt:lpstr>О подвигах богатырских. Кто из богатырей с кем сражался?</vt:lpstr>
      <vt:lpstr>«Угадайка».  Послушайте и определите к какому жанру относится строки. </vt:lpstr>
      <vt:lpstr>Проверим вашу смекалку, отгадайте-ка загадку.</vt:lpstr>
      <vt:lpstr>Продолжи  пословицу. </vt:lpstr>
      <vt:lpstr>Какая из картинок относится к поговорке:  «Своя ноша не тянет».</vt:lpstr>
      <vt:lpstr>Послушай строки, к  какому жанру они относятся ….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Ушакова</dc:creator>
  <cp:lastModifiedBy>Надежда Ушакова</cp:lastModifiedBy>
  <cp:revision>44</cp:revision>
  <dcterms:created xsi:type="dcterms:W3CDTF">2025-02-17T16:12:10Z</dcterms:created>
  <dcterms:modified xsi:type="dcterms:W3CDTF">2025-02-19T19:16:17Z</dcterms:modified>
</cp:coreProperties>
</file>